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8" r:id="rId3"/>
    <p:sldId id="300" r:id="rId4"/>
    <p:sldId id="280" r:id="rId5"/>
    <p:sldId id="283" r:id="rId6"/>
    <p:sldId id="310" r:id="rId7"/>
    <p:sldId id="311" r:id="rId8"/>
    <p:sldId id="312" r:id="rId9"/>
    <p:sldId id="313" r:id="rId10"/>
    <p:sldId id="315" r:id="rId11"/>
    <p:sldId id="316" r:id="rId12"/>
    <p:sldId id="317" r:id="rId13"/>
    <p:sldId id="306" r:id="rId14"/>
    <p:sldId id="308" r:id="rId15"/>
    <p:sldId id="318" r:id="rId16"/>
    <p:sldId id="292" r:id="rId17"/>
    <p:sldId id="323" r:id="rId18"/>
    <p:sldId id="321" r:id="rId19"/>
    <p:sldId id="325" r:id="rId20"/>
    <p:sldId id="326" r:id="rId21"/>
  </p:sldIdLst>
  <p:sldSz cx="9144000" cy="6858000" type="screen4x3"/>
  <p:notesSz cx="7086600" cy="90249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600"/>
    <a:srgbClr val="008000"/>
    <a:srgbClr val="00BC00"/>
    <a:srgbClr val="00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56" d="100"/>
          <a:sy n="56" d="100"/>
        </p:scale>
        <p:origin x="-170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71948369467589E-2"/>
          <c:y val="2.8495395734805015E-2"/>
          <c:w val="0.95071234674432759"/>
          <c:h val="0.9072077777988856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'CONFIRMADOS 2013-2015'!$A$4</c:f>
              <c:strCache>
                <c:ptCount val="1"/>
                <c:pt idx="0">
                  <c:v>CONFIRMADOS 2014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'CONFIRMADOS 2013-2015'!$B$2:$BB$2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52</c:v>
                </c:pt>
              </c:numCache>
            </c:numRef>
          </c:cat>
          <c:val>
            <c:numRef>
              <c:f>'CONFIRMADOS 2013-2015'!$B$4:$BB$4</c:f>
              <c:numCache>
                <c:formatCode>General</c:formatCode>
                <c:ptCount val="53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5</c:v>
                </c:pt>
                <c:pt idx="27">
                  <c:v>2</c:v>
                </c:pt>
                <c:pt idx="28">
                  <c:v>1</c:v>
                </c:pt>
                <c:pt idx="29">
                  <c:v>7</c:v>
                </c:pt>
                <c:pt idx="30">
                  <c:v>2</c:v>
                </c:pt>
                <c:pt idx="31">
                  <c:v>1</c:v>
                </c:pt>
                <c:pt idx="32">
                  <c:v>3</c:v>
                </c:pt>
                <c:pt idx="33">
                  <c:v>6</c:v>
                </c:pt>
                <c:pt idx="34">
                  <c:v>5</c:v>
                </c:pt>
                <c:pt idx="35">
                  <c:v>3</c:v>
                </c:pt>
                <c:pt idx="36">
                  <c:v>4</c:v>
                </c:pt>
                <c:pt idx="37">
                  <c:v>4</c:v>
                </c:pt>
                <c:pt idx="38">
                  <c:v>2</c:v>
                </c:pt>
                <c:pt idx="39">
                  <c:v>4</c:v>
                </c:pt>
                <c:pt idx="40">
                  <c:v>4</c:v>
                </c:pt>
                <c:pt idx="41">
                  <c:v>12</c:v>
                </c:pt>
                <c:pt idx="42">
                  <c:v>6</c:v>
                </c:pt>
                <c:pt idx="43">
                  <c:v>3</c:v>
                </c:pt>
                <c:pt idx="44">
                  <c:v>1</c:v>
                </c:pt>
                <c:pt idx="45">
                  <c:v>5</c:v>
                </c:pt>
                <c:pt idx="46">
                  <c:v>3</c:v>
                </c:pt>
                <c:pt idx="47">
                  <c:v>1</c:v>
                </c:pt>
                <c:pt idx="48">
                  <c:v>1</c:v>
                </c:pt>
                <c:pt idx="49">
                  <c:v>3</c:v>
                </c:pt>
                <c:pt idx="50">
                  <c:v>3</c:v>
                </c:pt>
                <c:pt idx="51">
                  <c:v>4</c:v>
                </c:pt>
                <c:pt idx="5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80192"/>
        <c:axId val="88150016"/>
      </c:barChart>
      <c:lineChart>
        <c:grouping val="standard"/>
        <c:varyColors val="0"/>
        <c:ser>
          <c:idx val="0"/>
          <c:order val="0"/>
          <c:tx>
            <c:strRef>
              <c:f>'CONFIRMADOS 2013-2015'!$A$3</c:f>
              <c:strCache>
                <c:ptCount val="1"/>
                <c:pt idx="0">
                  <c:v>CONFIRMADOS 2013</c:v>
                </c:pt>
              </c:strCache>
            </c:strRef>
          </c:tx>
          <c:spPr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'CONFIRMADOS 2013-2015'!$B$2:$BB$2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52</c:v>
                </c:pt>
              </c:numCache>
            </c:numRef>
          </c:cat>
          <c:val>
            <c:numRef>
              <c:f>'CONFIRMADOS 2013-2015'!$B$3:$BB$3</c:f>
              <c:numCache>
                <c:formatCode>General</c:formatCode>
                <c:ptCount val="53"/>
                <c:pt idx="0">
                  <c:v>9</c:v>
                </c:pt>
                <c:pt idx="1">
                  <c:v>13</c:v>
                </c:pt>
                <c:pt idx="2">
                  <c:v>8</c:v>
                </c:pt>
                <c:pt idx="3">
                  <c:v>4</c:v>
                </c:pt>
                <c:pt idx="4">
                  <c:v>5</c:v>
                </c:pt>
                <c:pt idx="5">
                  <c:v>15</c:v>
                </c:pt>
                <c:pt idx="6">
                  <c:v>7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4</c:v>
                </c:pt>
                <c:pt idx="11">
                  <c:v>5</c:v>
                </c:pt>
                <c:pt idx="12">
                  <c:v>12</c:v>
                </c:pt>
                <c:pt idx="13">
                  <c:v>9</c:v>
                </c:pt>
                <c:pt idx="14">
                  <c:v>4</c:v>
                </c:pt>
                <c:pt idx="15">
                  <c:v>3</c:v>
                </c:pt>
                <c:pt idx="16">
                  <c:v>17</c:v>
                </c:pt>
                <c:pt idx="17">
                  <c:v>12</c:v>
                </c:pt>
                <c:pt idx="18">
                  <c:v>7</c:v>
                </c:pt>
                <c:pt idx="19">
                  <c:v>19</c:v>
                </c:pt>
                <c:pt idx="20">
                  <c:v>16</c:v>
                </c:pt>
                <c:pt idx="21">
                  <c:v>22</c:v>
                </c:pt>
                <c:pt idx="22">
                  <c:v>17</c:v>
                </c:pt>
                <c:pt idx="23">
                  <c:v>20</c:v>
                </c:pt>
                <c:pt idx="24">
                  <c:v>29</c:v>
                </c:pt>
                <c:pt idx="25">
                  <c:v>44</c:v>
                </c:pt>
                <c:pt idx="26">
                  <c:v>46</c:v>
                </c:pt>
                <c:pt idx="27">
                  <c:v>52</c:v>
                </c:pt>
                <c:pt idx="28">
                  <c:v>62</c:v>
                </c:pt>
                <c:pt idx="29">
                  <c:v>68</c:v>
                </c:pt>
                <c:pt idx="30">
                  <c:v>120</c:v>
                </c:pt>
                <c:pt idx="31">
                  <c:v>154</c:v>
                </c:pt>
                <c:pt idx="32">
                  <c:v>131</c:v>
                </c:pt>
                <c:pt idx="33">
                  <c:v>90</c:v>
                </c:pt>
                <c:pt idx="34">
                  <c:v>67</c:v>
                </c:pt>
                <c:pt idx="35">
                  <c:v>78</c:v>
                </c:pt>
                <c:pt idx="36">
                  <c:v>39</c:v>
                </c:pt>
                <c:pt idx="37">
                  <c:v>54</c:v>
                </c:pt>
                <c:pt idx="38">
                  <c:v>28</c:v>
                </c:pt>
                <c:pt idx="39">
                  <c:v>39</c:v>
                </c:pt>
                <c:pt idx="40">
                  <c:v>33</c:v>
                </c:pt>
                <c:pt idx="41">
                  <c:v>21</c:v>
                </c:pt>
                <c:pt idx="42">
                  <c:v>20</c:v>
                </c:pt>
                <c:pt idx="43">
                  <c:v>13</c:v>
                </c:pt>
                <c:pt idx="44">
                  <c:v>14</c:v>
                </c:pt>
                <c:pt idx="45">
                  <c:v>12</c:v>
                </c:pt>
                <c:pt idx="46">
                  <c:v>3</c:v>
                </c:pt>
                <c:pt idx="47">
                  <c:v>5</c:v>
                </c:pt>
                <c:pt idx="48">
                  <c:v>6</c:v>
                </c:pt>
                <c:pt idx="49">
                  <c:v>4</c:v>
                </c:pt>
                <c:pt idx="50">
                  <c:v>4</c:v>
                </c:pt>
                <c:pt idx="51">
                  <c:v>3</c:v>
                </c:pt>
                <c:pt idx="5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80192"/>
        <c:axId val="88150016"/>
      </c:lineChart>
      <c:catAx>
        <c:axId val="7108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150016"/>
        <c:crosses val="autoZero"/>
        <c:auto val="1"/>
        <c:lblAlgn val="ctr"/>
        <c:lblOffset val="100"/>
        <c:noMultiLvlLbl val="0"/>
      </c:catAx>
      <c:valAx>
        <c:axId val="88150016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08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1022021062599079E-2"/>
          <c:y val="3.3376867582368817E-2"/>
          <c:w val="0.25752334887507744"/>
          <c:h val="0.10330121550337715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7072-BD59-44AC-8A1B-B7ABA1647998}" type="datetimeFigureOut">
              <a:rPr lang="es-MX" smtClean="0"/>
              <a:pPr/>
              <a:t>26/08/2015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3103-9506-4840-BCE6-1A53BF2FA21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2348880"/>
            <a:ext cx="91805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46099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JOAQUÍN CABALLERO ROSIÑOL</a:t>
            </a:r>
          </a:p>
          <a:p>
            <a:pPr algn="ctr"/>
            <a:r>
              <a:rPr lang="es-MX" sz="2800" b="1" dirty="0" smtClean="0"/>
              <a:t>PRESIDENTE MUNICIPAL</a:t>
            </a:r>
          </a:p>
          <a:p>
            <a:pPr algn="ctr"/>
            <a:r>
              <a:rPr lang="es-MX" sz="2800" b="1" dirty="0" smtClean="0"/>
              <a:t>PRESIDENTE ESTATAL DE LA RED VERACRUZANA DE MUNICIPIOS POR LA SALUD</a:t>
            </a:r>
            <a:endParaRPr lang="es-MX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534359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MUNICIPIO: COATZACOALCOS, VERACRUZ. 2014 – 2017.</a:t>
            </a:r>
            <a:endParaRPr lang="es-MX" sz="2400" b="1" dirty="0"/>
          </a:p>
        </p:txBody>
      </p:sp>
      <p:pic>
        <p:nvPicPr>
          <p:cNvPr id="7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3 CuadroTexto"/>
          <p:cNvSpPr txBox="1"/>
          <p:nvPr/>
        </p:nvSpPr>
        <p:spPr>
          <a:xfrm>
            <a:off x="2214546" y="107154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DIFUSIÓN</a:t>
            </a:r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142976" y="1428736"/>
            <a:ext cx="745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Con difusión a través de  medios de comunicación, colocación de espectaculares en colonias de riesgo</a:t>
            </a:r>
            <a:endParaRPr lang="es-MX" sz="2000" dirty="0"/>
          </a:p>
        </p:txBody>
      </p:sp>
      <p:pic>
        <p:nvPicPr>
          <p:cNvPr id="10" name="Picture 3" descr="C:\Users\SALUD PUBLICA\Documents\SALUD PUBLICA 2014\DENGUE\Fotos 2015\20150801_094153.jpg"/>
          <p:cNvPicPr>
            <a:picLocks noChangeAspect="1" noChangeArrowheads="1"/>
          </p:cNvPicPr>
          <p:nvPr/>
        </p:nvPicPr>
        <p:blipFill>
          <a:blip r:embed="rId4" cstate="print"/>
          <a:srcRect l="27313" t="22814" r="34067" b="40834"/>
          <a:stretch>
            <a:fillRect/>
          </a:stretch>
        </p:blipFill>
        <p:spPr bwMode="auto">
          <a:xfrm>
            <a:off x="6000760" y="2285992"/>
            <a:ext cx="2857520" cy="20172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pc\Documents\SALUD PUBLICA 2014\DENGUE\fotos\10527452_10204241137406552_8464955583752118379_n.jpg"/>
          <p:cNvPicPr>
            <a:picLocks noChangeAspect="1" noChangeArrowheads="1"/>
          </p:cNvPicPr>
          <p:nvPr/>
        </p:nvPicPr>
        <p:blipFill>
          <a:blip r:embed="rId5" cstate="print"/>
          <a:srcRect l="12282" t="12490" r="22451"/>
          <a:stretch>
            <a:fillRect/>
          </a:stretch>
        </p:blipFill>
        <p:spPr bwMode="auto">
          <a:xfrm>
            <a:off x="6429388" y="4000504"/>
            <a:ext cx="2428892" cy="210381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pc\Documents\SALUD PUBLICA 2014\DENGUE\fotos\994462_10204241134686484_1813220454156088525_n.jpg"/>
          <p:cNvPicPr>
            <a:picLocks noChangeAspect="1" noChangeArrowheads="1"/>
          </p:cNvPicPr>
          <p:nvPr/>
        </p:nvPicPr>
        <p:blipFill>
          <a:blip r:embed="rId6" cstate="print"/>
          <a:srcRect l="2725" t="20398" r="24416" b="27140"/>
          <a:stretch>
            <a:fillRect/>
          </a:stretch>
        </p:blipFill>
        <p:spPr bwMode="auto">
          <a:xfrm>
            <a:off x="428596" y="2285992"/>
            <a:ext cx="5952766" cy="32147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1142976" y="1214422"/>
            <a:ext cx="745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Encartes en periódicos, lonas en camiones de limpia pública, volantes y perifoneo.</a:t>
            </a:r>
            <a:endParaRPr lang="es-MX" sz="2000" dirty="0"/>
          </a:p>
        </p:txBody>
      </p:sp>
      <p:pic>
        <p:nvPicPr>
          <p:cNvPr id="11" name="Picture 2" descr="C:\Users\pc\Documents\SALUD PUBLICA 2014\DENGUE\fotos\10592226_10204398658464480_1562728677_n.jpg"/>
          <p:cNvPicPr>
            <a:picLocks noChangeAspect="1" noChangeArrowheads="1"/>
          </p:cNvPicPr>
          <p:nvPr/>
        </p:nvPicPr>
        <p:blipFill>
          <a:blip r:embed="rId4" cstate="print"/>
          <a:srcRect l="8000" t="3369" r="2000" b="7921"/>
          <a:stretch>
            <a:fillRect/>
          </a:stretch>
        </p:blipFill>
        <p:spPr>
          <a:xfrm>
            <a:off x="500034" y="2143116"/>
            <a:ext cx="2160240" cy="3792848"/>
          </a:xfrm>
          <a:prstGeom prst="rect">
            <a:avLst/>
          </a:prstGeom>
          <a:ln w="38100" cap="sq">
            <a:solidFill>
              <a:srgbClr val="008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SALUD PUBLICA\Documents\SALUD PUBLICA 2014\DENGUE\Fotos 2015\11781625_963620087013997_44051396141387855_n.jpg"/>
          <p:cNvPicPr>
            <a:picLocks noChangeAspect="1" noChangeArrowheads="1"/>
          </p:cNvPicPr>
          <p:nvPr/>
        </p:nvPicPr>
        <p:blipFill>
          <a:blip r:embed="rId5"/>
          <a:srcRect l="5468" t="11458" r="8593" b="21875"/>
          <a:stretch>
            <a:fillRect/>
          </a:stretch>
        </p:blipFill>
        <p:spPr bwMode="auto">
          <a:xfrm>
            <a:off x="4143372" y="1975560"/>
            <a:ext cx="3112019" cy="1810630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/>
          <p:cNvPicPr/>
          <p:nvPr/>
        </p:nvPicPr>
        <p:blipFill>
          <a:blip r:embed="rId6"/>
          <a:srcRect l="19635" t="21585" r="20443" b="31421"/>
          <a:stretch>
            <a:fillRect/>
          </a:stretch>
        </p:blipFill>
        <p:spPr bwMode="auto">
          <a:xfrm>
            <a:off x="3143240" y="3929066"/>
            <a:ext cx="5072098" cy="2000264"/>
          </a:xfrm>
          <a:prstGeom prst="rect">
            <a:avLst/>
          </a:prstGeom>
          <a:ln w="38100" cap="sq">
            <a:solidFill>
              <a:srgbClr val="008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3 CuadroTexto"/>
          <p:cNvSpPr txBox="1"/>
          <p:nvPr/>
        </p:nvSpPr>
        <p:spPr>
          <a:xfrm>
            <a:off x="2214546" y="107154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ACCIONES</a:t>
            </a:r>
            <a:endParaRPr lang="es-MX" sz="2000" b="1" dirty="0"/>
          </a:p>
        </p:txBody>
      </p:sp>
      <p:pic>
        <p:nvPicPr>
          <p:cNvPr id="8" name="Picture 2" descr="C:\Users\SALUD PUBLICA\Documents\SALUD PUBLICA 2014\DENGUE\Fotos 2015\11822742_961821270527212_3506161281901730136_n.jpg"/>
          <p:cNvPicPr>
            <a:picLocks noChangeAspect="1" noChangeArrowheads="1"/>
          </p:cNvPicPr>
          <p:nvPr/>
        </p:nvPicPr>
        <p:blipFill>
          <a:blip r:embed="rId4"/>
          <a:srcRect t="34486"/>
          <a:stretch>
            <a:fillRect/>
          </a:stretch>
        </p:blipFill>
        <p:spPr bwMode="auto">
          <a:xfrm>
            <a:off x="0" y="3714752"/>
            <a:ext cx="3489389" cy="17859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1500166" y="1611989"/>
            <a:ext cx="6000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Desde comité de dengue donde se incluyen</a:t>
            </a:r>
          </a:p>
          <a:p>
            <a:pPr algn="ctr"/>
            <a:r>
              <a:rPr lang="es-MX" dirty="0" smtClean="0"/>
              <a:t>sector salud: con análisis mensual de la</a:t>
            </a:r>
          </a:p>
          <a:p>
            <a:pPr algn="ctr"/>
            <a:r>
              <a:rPr lang="es-MX" dirty="0" smtClean="0"/>
              <a:t>problemática, limpia pública: con recolección de criaderos,</a:t>
            </a:r>
          </a:p>
          <a:p>
            <a:pPr algn="ctr"/>
            <a:r>
              <a:rPr lang="es-MX" dirty="0" smtClean="0"/>
              <a:t>sector educativo: participación de alumnos en la</a:t>
            </a:r>
          </a:p>
          <a:p>
            <a:pPr algn="ctr"/>
            <a:r>
              <a:rPr lang="es-MX" dirty="0" smtClean="0"/>
              <a:t>difusión casa por casa, cámaras empresariales, comercio,</a:t>
            </a:r>
          </a:p>
          <a:p>
            <a:pPr algn="ctr"/>
            <a:r>
              <a:rPr lang="es-MX" dirty="0" smtClean="0"/>
              <a:t>asociaciones, radiodifusoras, televisoras: apoyo en la difusión.</a:t>
            </a:r>
          </a:p>
          <a:p>
            <a:pPr algn="ctr"/>
            <a:endParaRPr lang="es-MX" dirty="0"/>
          </a:p>
        </p:txBody>
      </p:sp>
      <p:pic>
        <p:nvPicPr>
          <p:cNvPr id="11266" name="Picture 2" descr="C:\Users\SALUD PUBLICA\Documents\SALUD PUBLICA 2014\DENGUE\Fotos 2014\10606209_781895108519830_2178376617440711407_n.jpg"/>
          <p:cNvPicPr>
            <a:picLocks noChangeAspect="1" noChangeArrowheads="1"/>
          </p:cNvPicPr>
          <p:nvPr/>
        </p:nvPicPr>
        <p:blipFill>
          <a:blip r:embed="rId5"/>
          <a:srcRect l="20312" t="7031" b="7785"/>
          <a:stretch>
            <a:fillRect/>
          </a:stretch>
        </p:blipFill>
        <p:spPr bwMode="auto">
          <a:xfrm>
            <a:off x="6337200" y="3700466"/>
            <a:ext cx="2806800" cy="1800236"/>
          </a:xfrm>
          <a:prstGeom prst="rect">
            <a:avLst/>
          </a:prstGeom>
          <a:noFill/>
        </p:spPr>
      </p:pic>
      <p:pic>
        <p:nvPicPr>
          <p:cNvPr id="11267" name="Picture 3" descr="C:\Users\SALUD PUBLICA\Documents\SALUD PUBLICA 2014\DENGUE\Fotos 2014\dir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714752"/>
            <a:ext cx="29210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6" name="Picture 2" descr="C:\Users\pc\Documents\SALUD PUBLICA 2014\DENGUE\Fotos SPM\1908425_780267115349296_1544199604764586712_n.jpg"/>
          <p:cNvPicPr>
            <a:picLocks noChangeAspect="1" noChangeArrowheads="1"/>
          </p:cNvPicPr>
          <p:nvPr/>
        </p:nvPicPr>
        <p:blipFill>
          <a:blip r:embed="rId4" cstate="print"/>
          <a:srcRect t="27377"/>
          <a:stretch>
            <a:fillRect/>
          </a:stretch>
        </p:blipFill>
        <p:spPr bwMode="auto">
          <a:xfrm>
            <a:off x="251520" y="1714488"/>
            <a:ext cx="5027610" cy="21907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pc\Documents\SALUD PUBLICA 2014\DENGUE\Fotos SPM\10583808_780267145349293_4130571053072517787_n.jpg"/>
          <p:cNvPicPr>
            <a:picLocks noChangeAspect="1" noChangeArrowheads="1"/>
          </p:cNvPicPr>
          <p:nvPr/>
        </p:nvPicPr>
        <p:blipFill>
          <a:blip r:embed="rId5" cstate="print"/>
          <a:srcRect t="37598"/>
          <a:stretch>
            <a:fillRect/>
          </a:stretch>
        </p:blipFill>
        <p:spPr bwMode="auto">
          <a:xfrm>
            <a:off x="1619672" y="3935737"/>
            <a:ext cx="6300192" cy="249365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dir2.jpg"/>
          <p:cNvPicPr>
            <a:picLocks noChangeAspect="1"/>
          </p:cNvPicPr>
          <p:nvPr/>
        </p:nvPicPr>
        <p:blipFill>
          <a:blip r:embed="rId6" cstate="print"/>
          <a:srcRect t="16162"/>
          <a:stretch>
            <a:fillRect/>
          </a:stretch>
        </p:blipFill>
        <p:spPr>
          <a:xfrm>
            <a:off x="4283968" y="1714489"/>
            <a:ext cx="4608512" cy="21733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85786" y="121442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CAPACITACIÓN DE COORDINADORAS Y VOCALES DE PROSPERA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1071538" y="171448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Recurso humano del ayuntamiento, jurisdicción sanitaria, promotoras de colonias, vocales de prospera, alumnos</a:t>
            </a:r>
          </a:p>
          <a:p>
            <a:pPr algn="ctr"/>
            <a:r>
              <a:rPr lang="es-MX" sz="2000" dirty="0" smtClean="0"/>
              <a:t>escolares, recursos financieros del ayuntamiento, aportaciones de</a:t>
            </a:r>
          </a:p>
          <a:p>
            <a:pPr algn="ctr"/>
            <a:r>
              <a:rPr lang="es-MX" sz="2000" dirty="0" smtClean="0"/>
              <a:t>cámaras empresariales.</a:t>
            </a:r>
            <a:endParaRPr lang="es-MX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86050" y="128586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RECURSOS EMPLEADOS</a:t>
            </a:r>
            <a:endParaRPr lang="es-MX" b="1" dirty="0"/>
          </a:p>
        </p:txBody>
      </p:sp>
      <p:pic>
        <p:nvPicPr>
          <p:cNvPr id="11" name="Picture 2" descr="https://scontent-b-lax.xx.fbcdn.net/hphotos-xfp1/t1.0-9/10494863_749360875106587_5403343573484270292_n.jpg"/>
          <p:cNvPicPr>
            <a:picLocks noChangeAspect="1" noChangeArrowheads="1"/>
          </p:cNvPicPr>
          <p:nvPr/>
        </p:nvPicPr>
        <p:blipFill>
          <a:blip r:embed="rId4" cstate="print"/>
          <a:srcRect t="22605" b="6370"/>
          <a:stretch>
            <a:fillRect/>
          </a:stretch>
        </p:blipFill>
        <p:spPr bwMode="auto">
          <a:xfrm>
            <a:off x="1071538" y="3143248"/>
            <a:ext cx="6696992" cy="25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1214414" y="2214554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Donde se incluyen volantes, mampara, sonido, lonas,</a:t>
            </a:r>
          </a:p>
          <a:p>
            <a:pPr algn="ctr"/>
            <a:r>
              <a:rPr lang="es-MX" sz="2000" dirty="0" smtClean="0"/>
              <a:t>carros de limpia pública, volteos, maquinaria pesada</a:t>
            </a:r>
          </a:p>
          <a:p>
            <a:pPr algn="ctr"/>
            <a:r>
              <a:rPr lang="es-MX" sz="2000" dirty="0" smtClean="0"/>
              <a:t>y apoyo para gasolina.</a:t>
            </a:r>
            <a:endParaRPr lang="es-MX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86050" y="128586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RECURSOS FINANCIEROS Y MATERIALES</a:t>
            </a:r>
            <a:endParaRPr lang="es-MX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71538" y="3500438"/>
          <a:ext cx="7000924" cy="164307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77065"/>
                <a:gridCol w="957391"/>
                <a:gridCol w="1369512"/>
                <a:gridCol w="1143641"/>
                <a:gridCol w="1238869"/>
                <a:gridCol w="1214446"/>
              </a:tblGrid>
              <a:tr h="16430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TOTAL EN COSTO DE GASOLINA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/>
                        <a:t>72,400.50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/>
                        <a:t>SALARIO </a:t>
                      </a:r>
                      <a:r>
                        <a:rPr lang="es-MX" sz="1600" b="1" u="none" strike="noStrike" dirty="0" smtClean="0"/>
                        <a:t>ANUAL</a:t>
                      </a:r>
                      <a:r>
                        <a:rPr lang="es-MX" sz="1600" b="1" u="none" strike="noStrike" baseline="0" dirty="0" smtClean="0"/>
                        <a:t> </a:t>
                      </a:r>
                      <a:r>
                        <a:rPr lang="es-MX" sz="1600" b="1" u="none" strike="noStrike" dirty="0" smtClean="0"/>
                        <a:t>DE </a:t>
                      </a:r>
                      <a:r>
                        <a:rPr lang="es-MX" sz="1600" b="1" u="none" strike="noStrike" dirty="0"/>
                        <a:t>15 TRABAJADORES EN VECTORES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 smtClean="0"/>
                        <a:t>$720,000.00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/>
                        <a:t>TOTAL DE GASTO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 smtClean="0"/>
                        <a:t>$792,400.50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3 CuadroTexto"/>
          <p:cNvSpPr txBox="1"/>
          <p:nvPr/>
        </p:nvSpPr>
        <p:spPr>
          <a:xfrm>
            <a:off x="1214414" y="107154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CRITERIOS DE EVALUACIÓN</a:t>
            </a:r>
            <a:endParaRPr lang="es-MX" b="1" dirty="0"/>
          </a:p>
        </p:txBody>
      </p:sp>
      <p:pic>
        <p:nvPicPr>
          <p:cNvPr id="6" name="5 Imagen" descr="marzo.jpg"/>
          <p:cNvPicPr>
            <a:picLocks noChangeAspect="1"/>
          </p:cNvPicPr>
          <p:nvPr/>
        </p:nvPicPr>
        <p:blipFill>
          <a:blip r:embed="rId4" cstate="print"/>
          <a:srcRect t="15555"/>
          <a:stretch>
            <a:fillRect/>
          </a:stretch>
        </p:blipFill>
        <p:spPr>
          <a:xfrm>
            <a:off x="0" y="2214554"/>
            <a:ext cx="3811966" cy="1931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s://fbcdn-sphotos-d-a.akamaihd.net/hphotos-ak-xap1/v/t1.0-9/10525859_761429980566343_7076633853820112775_n.jpg?oh=64bd3a54d231874b37180d582f5d2c82&amp;oe=54BC8952&amp;__gda__=1421699214_9810c2e4aa2d93b11ee2f6f114200f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028" y="2214554"/>
            <a:ext cx="3424972" cy="1922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s://fbcdn-sphotos-h-a.akamaihd.net/hphotos-ak-xap1/v/t1.0-9/10592699_773734859335855_2842885495775386578_n.jpg?oh=a06b32f29a6afe6bdc9bfdf60bbe58ad&amp;oe=54C76376&amp;__gda__=1421715370_9804d6473e36486a04b549f7a0503cfe"/>
          <p:cNvPicPr>
            <a:picLocks noChangeAspect="1" noChangeArrowheads="1"/>
          </p:cNvPicPr>
          <p:nvPr/>
        </p:nvPicPr>
        <p:blipFill>
          <a:blip r:embed="rId6" cstate="print"/>
          <a:srcRect t="15750" r="3139" b="8126"/>
          <a:stretch>
            <a:fillRect/>
          </a:stretch>
        </p:blipFill>
        <p:spPr bwMode="auto">
          <a:xfrm>
            <a:off x="2643174" y="4143380"/>
            <a:ext cx="3857066" cy="181877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1500166" y="1428737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 través del comité municipal de salud</a:t>
            </a:r>
          </a:p>
          <a:p>
            <a:pPr algn="ctr"/>
            <a:r>
              <a:rPr lang="es-MX" sz="2000" dirty="0" smtClean="0"/>
              <a:t>y dengue, reuniones intermunicipales  jurisdiccionales</a:t>
            </a:r>
            <a:endParaRPr lang="es-MX" sz="2000" dirty="0"/>
          </a:p>
        </p:txBody>
      </p:sp>
      <p:pic>
        <p:nvPicPr>
          <p:cNvPr id="3074" name="Picture 2" descr="E:\SALUD\Reunión de Dengue\IMG_04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214554"/>
            <a:ext cx="2928926" cy="195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8 CuadroTexto"/>
          <p:cNvSpPr txBox="1"/>
          <p:nvPr/>
        </p:nvSpPr>
        <p:spPr>
          <a:xfrm>
            <a:off x="3286116" y="11429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RESULTADOS</a:t>
            </a:r>
            <a:endParaRPr lang="es-MX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42910" y="1857364"/>
          <a:ext cx="3000396" cy="38338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96701"/>
                <a:gridCol w="1403695"/>
              </a:tblGrid>
              <a:tr h="390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RESULTADO DE MEGA LARVATONES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CANTIDAD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3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FECHA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ENERO - AGOSTO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24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NO. DE COLONIAS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32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NO. DE PERSONAL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1500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NO. DE CAMIONES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10 POR DÍA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NO. DE VOLTEOS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1 POR DÍA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NO. DE MAQUINARIA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1 POR DÍA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TONELADAS DE CRIADEROS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133 TN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/>
                        <a:t>TONELADAS DE LLANTAS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/>
                        <a:t>20 TN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143372" y="535782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*Duración de cada </a:t>
            </a:r>
            <a:r>
              <a:rPr lang="es-MX" dirty="0" err="1" smtClean="0"/>
              <a:t>larvatón</a:t>
            </a:r>
            <a:r>
              <a:rPr lang="es-MX" dirty="0" smtClean="0"/>
              <a:t>: 1 semana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86182" y="2571744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 incluyeron los operativos de festivales masivos que se realizan en la ciudad</a:t>
            </a:r>
          </a:p>
          <a:p>
            <a:pPr algn="ctr"/>
            <a:r>
              <a:rPr lang="es-MX" dirty="0" smtClean="0"/>
              <a:t>como Carnaval, Semana Santa, Feria y Festival de la Salsa con fumigación del área</a:t>
            </a:r>
          </a:p>
          <a:p>
            <a:pPr algn="ctr"/>
            <a:r>
              <a:rPr lang="es-MX" dirty="0" smtClean="0"/>
              <a:t>y de los hoteles.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071670" y="1142984"/>
            <a:ext cx="6721053" cy="523220"/>
          </a:xfrm>
          <a:prstGeom prst="rect">
            <a:avLst/>
          </a:prstGeom>
          <a:solidFill>
            <a:srgbClr val="00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CONFIRMADOS DE FD Y FHD DEL MUNICIPIO DE COATZACOALCOS 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S.E. 1  A 53 DEL 2013-2014-2015*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948624"/>
              </p:ext>
            </p:extLst>
          </p:nvPr>
        </p:nvGraphicFramePr>
        <p:xfrm>
          <a:off x="2643174" y="1785926"/>
          <a:ext cx="6103952" cy="40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3" descr="C:\Users\pc\Pictures\logo 2014-20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500562" cy="12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1438" y="2571744"/>
            <a:ext cx="242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Resultados satisfactorios con una disminución del 91% de casos comparados con 2013, de 1495</a:t>
            </a:r>
          </a:p>
          <a:p>
            <a:pPr algn="ctr"/>
            <a:r>
              <a:rPr lang="es-MX" dirty="0" smtClean="0"/>
              <a:t>a 135 casos en el 2014.</a:t>
            </a:r>
          </a:p>
        </p:txBody>
      </p:sp>
    </p:spTree>
    <p:extLst>
      <p:ext uri="{BB962C8B-B14F-4D97-AF65-F5344CB8AC3E}">
        <p14:creationId xmlns:p14="http://schemas.microsoft.com/office/powerpoint/2010/main" val="8132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8 CuadroTexto"/>
          <p:cNvSpPr txBox="1"/>
          <p:nvPr/>
        </p:nvSpPr>
        <p:spPr>
          <a:xfrm>
            <a:off x="3214678" y="142873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CONCLUSIONES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1538" y="2000240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La estrategia que se aplicó  con Mega</a:t>
            </a:r>
          </a:p>
          <a:p>
            <a:pPr algn="ctr"/>
            <a:r>
              <a:rPr lang="es-MX" sz="2000" dirty="0" err="1" smtClean="0"/>
              <a:t>Larvatones</a:t>
            </a:r>
            <a:r>
              <a:rPr lang="es-MX" sz="2000" dirty="0" smtClean="0"/>
              <a:t>  y eliminación de criaderos en el </a:t>
            </a:r>
          </a:p>
          <a:p>
            <a:pPr algn="ctr"/>
            <a:r>
              <a:rPr lang="es-MX" sz="2000" dirty="0" smtClean="0"/>
              <a:t>municipio, dio resultados satisfactorios logrando disminuir los</a:t>
            </a:r>
          </a:p>
          <a:p>
            <a:pPr algn="ctr"/>
            <a:r>
              <a:rPr lang="es-MX" sz="2000" dirty="0" smtClean="0"/>
              <a:t>casos  y  motivando la participación comunitaria de</a:t>
            </a:r>
          </a:p>
          <a:p>
            <a:pPr algn="ctr"/>
            <a:r>
              <a:rPr lang="es-MX" sz="2000" dirty="0" smtClean="0"/>
              <a:t>diversos sectores con la prevención en sus</a:t>
            </a:r>
          </a:p>
          <a:p>
            <a:pPr algn="ctr"/>
            <a:r>
              <a:rPr lang="es-MX" sz="2000" dirty="0" smtClean="0"/>
              <a:t>hogares eliminando diversos chicos que podrían ser</a:t>
            </a:r>
          </a:p>
          <a:p>
            <a:pPr algn="ctr"/>
            <a:r>
              <a:rPr lang="es-MX" sz="2000" dirty="0" smtClean="0"/>
              <a:t>criaderos potenciales para el mosquito del dengue.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936104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DENGUE: CONCIENTIZANDO A LA COMUNIDAD</a:t>
            </a:r>
            <a:endParaRPr lang="es-MX" sz="2800" b="1" dirty="0"/>
          </a:p>
        </p:txBody>
      </p:sp>
      <p:pic>
        <p:nvPicPr>
          <p:cNvPr id="1027" name="Picture 3" descr="E:\SALUD\Primer Larvatón Municipal 23-08-14\IMG_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3183"/>
            <a:ext cx="9144000" cy="373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Rectángulo"/>
          <p:cNvSpPr/>
          <p:nvPr/>
        </p:nvSpPr>
        <p:spPr>
          <a:xfrm>
            <a:off x="2428860" y="5000636"/>
            <a:ext cx="3950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8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SALUD PUBLICA\Documents\SALUD PUBLICA 2014\fotos\2015\13653_1568758176674953_9202412113844397503_n.jpg"/>
          <p:cNvPicPr>
            <a:picLocks noChangeAspect="1" noChangeArrowheads="1"/>
          </p:cNvPicPr>
          <p:nvPr/>
        </p:nvPicPr>
        <p:blipFill>
          <a:blip r:embed="rId4"/>
          <a:srcRect l="10126" r="22033" b="9290"/>
          <a:stretch>
            <a:fillRect/>
          </a:stretch>
        </p:blipFill>
        <p:spPr bwMode="auto">
          <a:xfrm>
            <a:off x="4143340" y="1714488"/>
            <a:ext cx="5000660" cy="3336239"/>
          </a:xfrm>
          <a:prstGeom prst="rect">
            <a:avLst/>
          </a:prstGeom>
          <a:noFill/>
        </p:spPr>
      </p:pic>
      <p:pic>
        <p:nvPicPr>
          <p:cNvPr id="1028" name="Picture 4" descr="C:\Users\SALUD PUBLICA\Documents\SALUD PUBLICA 2014\fotos\2015\11004298_10205907065693718_1075465422_n.jpg"/>
          <p:cNvPicPr>
            <a:picLocks noChangeAspect="1" noChangeArrowheads="1"/>
          </p:cNvPicPr>
          <p:nvPr/>
        </p:nvPicPr>
        <p:blipFill>
          <a:blip r:embed="rId5"/>
          <a:srcRect l="16406" r="24252" b="30468"/>
          <a:stretch>
            <a:fillRect/>
          </a:stretch>
        </p:blipFill>
        <p:spPr bwMode="auto">
          <a:xfrm>
            <a:off x="0" y="1714488"/>
            <a:ext cx="471487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9458" name="Picture 2" descr="http://www.ultra.com.mx/noticias/imagenes/notas/47f55a_47f55a_648f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103173" cy="468052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071802" y="1428736"/>
            <a:ext cx="60721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Datos generales:</a:t>
            </a: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Coatzacoalcos  “la puerta del sureste”,  su ubicación geográfica privilegiada con vías de acceso de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Primer nivel por tierra, mar, aire.</a:t>
            </a: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Municipio del estado de Veracruz con 305, 260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Habitantes. Relación hombres 48.47% - mujeres 51.53%.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Población derechohabiente 70.3%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Clima: cálido húmedo </a:t>
            </a:r>
            <a:r>
              <a:rPr lang="es-MX" dirty="0" smtClean="0">
                <a:latin typeface="Helvetica"/>
                <a:ea typeface="Times New Roman"/>
                <a:cs typeface="Arial"/>
              </a:rPr>
              <a:t>temperatura de 26°c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63688" y="1628800"/>
            <a:ext cx="1584176" cy="1152128"/>
          </a:xfrm>
          <a:prstGeom prst="rect">
            <a:avLst/>
          </a:prstGeom>
          <a:solidFill>
            <a:srgbClr val="70A5B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3" descr="mapjur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1497526" cy="10801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CCFFC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2699792" y="4725144"/>
            <a:ext cx="216024" cy="216024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3 CuadroTexto"/>
          <p:cNvSpPr txBox="1"/>
          <p:nvPr/>
        </p:nvSpPr>
        <p:spPr>
          <a:xfrm>
            <a:off x="395536" y="141277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PROBLEMÁTICA</a:t>
            </a:r>
            <a:endParaRPr lang="es-MX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331640" y="198884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Considerado dentro de los seis municipios de riesgo de la Jurisdicción Sanitaria No. XI.</a:t>
            </a:r>
          </a:p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En el año 2013 ocupó el primer</a:t>
            </a:r>
          </a:p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lugar con 1495 casos en todo estado.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3" descr="mapjur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2939"/>
            <a:ext cx="2400300" cy="20923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CCFFC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707904" y="3667353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JURISDICCION SANITARIA XI</a:t>
            </a:r>
            <a:endParaRPr lang="es-MX" sz="11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8024" y="5441131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/>
              <a:t>18 MUNICIPIOS</a:t>
            </a:r>
            <a:endParaRPr lang="es-MX" sz="1100" b="1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4139952" y="4216995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436096" y="4000971"/>
            <a:ext cx="1029449" cy="230832"/>
          </a:xfrm>
          <a:prstGeom prst="rect">
            <a:avLst/>
          </a:prstGeom>
          <a:solidFill>
            <a:srgbClr val="990099"/>
          </a:solidFill>
        </p:spPr>
        <p:txBody>
          <a:bodyPr wrap="none" rtlCol="0">
            <a:spAutoFit/>
          </a:bodyPr>
          <a:lstStyle/>
          <a:p>
            <a:r>
              <a:rPr lang="es-MX" sz="900" b="1" dirty="0" smtClean="0">
                <a:solidFill>
                  <a:schemeClr val="bg1"/>
                </a:solidFill>
              </a:rPr>
              <a:t>COATZACOALCOS</a:t>
            </a:r>
            <a:endParaRPr lang="es-MX" sz="9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44008" y="428900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TABASCO</a:t>
            </a:r>
            <a:endParaRPr lang="es-MX" sz="105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96906" y="4721051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CHIAPAS</a:t>
            </a:r>
            <a:endParaRPr lang="es-MX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3 CuadroTexto"/>
          <p:cNvSpPr txBox="1"/>
          <p:nvPr/>
        </p:nvSpPr>
        <p:spPr>
          <a:xfrm>
            <a:off x="2195736" y="112474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OBJETIVO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155040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Disminuir los casos de dengue clásico y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hemorrágico en cabecera municipal y ejidos con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estrategia de patio limpio y cuidado del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agua almacenada a través del Comité Municipal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de Salud.</a:t>
            </a: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scontent-b-dfw.xx.fbcdn.net/hphotos-xpf1/t1.0-9/10155206_701131133262895_75621108_n.jpg"/>
          <p:cNvPicPr>
            <a:picLocks noChangeAspect="1" noChangeArrowheads="1"/>
          </p:cNvPicPr>
          <p:nvPr/>
        </p:nvPicPr>
        <p:blipFill>
          <a:blip r:embed="rId4" cstate="print"/>
          <a:srcRect l="1980" t="30823" r="2970" b="2290"/>
          <a:stretch>
            <a:fillRect/>
          </a:stretch>
        </p:blipFill>
        <p:spPr bwMode="auto">
          <a:xfrm>
            <a:off x="971600" y="3143248"/>
            <a:ext cx="691276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3 CuadroTexto"/>
          <p:cNvSpPr txBox="1"/>
          <p:nvPr/>
        </p:nvSpPr>
        <p:spPr>
          <a:xfrm>
            <a:off x="2214546" y="92867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ACTIVIDADES</a:t>
            </a:r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1341767"/>
            <a:ext cx="745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Se trabaja la estrategia de mega </a:t>
            </a:r>
            <a:r>
              <a:rPr lang="es-MX" sz="2000" dirty="0" err="1" smtClean="0"/>
              <a:t>larvatones</a:t>
            </a:r>
            <a:endParaRPr lang="es-MX" sz="2000" dirty="0" smtClean="0"/>
          </a:p>
          <a:p>
            <a:pPr algn="ctr"/>
            <a:r>
              <a:rPr lang="es-MX" sz="2000" dirty="0" smtClean="0"/>
              <a:t>en puntos susceptibles de acuerdo a resultados epidemiológicos semanales con acciones de promoción de salud</a:t>
            </a:r>
            <a:endParaRPr lang="es-MX" sz="2000" dirty="0"/>
          </a:p>
        </p:txBody>
      </p:sp>
      <p:pic>
        <p:nvPicPr>
          <p:cNvPr id="9" name="Picture 2" descr="https://scontent-a-lax.xx.fbcdn.net/hphotos-xpf1/t1.0-9/10420273_1489964787887626_674691947370937057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43" y="2714620"/>
            <a:ext cx="4355519" cy="32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SALUD PUBLICA\Documents\SALUD PUBLICA 2014\DENGUE\Fotos 2014\10527452_10204241137406552_846495558375211837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71744"/>
            <a:ext cx="2214578" cy="1660934"/>
          </a:xfrm>
          <a:prstGeom prst="rect">
            <a:avLst/>
          </a:prstGeom>
          <a:noFill/>
        </p:spPr>
      </p:pic>
      <p:pic>
        <p:nvPicPr>
          <p:cNvPr id="1026" name="Picture 2" descr="C:\Users\SALUD PUBLICA\Documents\SALUD PUBLICA 2014\DENGUE\Fotos 2014\994462_10204241134686484_1813220454156088525_n.jpg"/>
          <p:cNvPicPr>
            <a:picLocks noChangeAspect="1" noChangeArrowheads="1"/>
          </p:cNvPicPr>
          <p:nvPr/>
        </p:nvPicPr>
        <p:blipFill>
          <a:blip r:embed="rId6" cstate="print"/>
          <a:srcRect r="11578"/>
          <a:stretch>
            <a:fillRect/>
          </a:stretch>
        </p:blipFill>
        <p:spPr bwMode="auto">
          <a:xfrm>
            <a:off x="6786578" y="2571744"/>
            <a:ext cx="2000264" cy="1696629"/>
          </a:xfrm>
          <a:prstGeom prst="rect">
            <a:avLst/>
          </a:prstGeom>
          <a:noFill/>
        </p:spPr>
      </p:pic>
      <p:pic>
        <p:nvPicPr>
          <p:cNvPr id="1027" name="Picture 3" descr="C:\Users\SALUD PUBLICA\Documents\SALUD PUBLICA 2014\DENGUE\Fotos 2014\10552497_10204241133846463_4921918515124123468_n.jpg"/>
          <p:cNvPicPr>
            <a:picLocks noChangeAspect="1" noChangeArrowheads="1"/>
          </p:cNvPicPr>
          <p:nvPr/>
        </p:nvPicPr>
        <p:blipFill>
          <a:blip r:embed="rId7"/>
          <a:srcRect l="17187" t="15625" r="21875" b="15625"/>
          <a:stretch>
            <a:fillRect/>
          </a:stretch>
        </p:blipFill>
        <p:spPr bwMode="auto">
          <a:xfrm>
            <a:off x="4572000" y="4143380"/>
            <a:ext cx="2214578" cy="1873874"/>
          </a:xfrm>
          <a:prstGeom prst="rect">
            <a:avLst/>
          </a:prstGeom>
          <a:noFill/>
        </p:spPr>
      </p:pic>
      <p:pic>
        <p:nvPicPr>
          <p:cNvPr id="1028" name="Picture 4" descr="C:\Users\SALUD PUBLICA\Documents\SALUD PUBLICA 2014\DENGUE\Fotos 2014\10531152_10204161063444753_558145748_n (1).jpg"/>
          <p:cNvPicPr>
            <a:picLocks noChangeAspect="1" noChangeArrowheads="1"/>
          </p:cNvPicPr>
          <p:nvPr/>
        </p:nvPicPr>
        <p:blipFill>
          <a:blip r:embed="rId8"/>
          <a:srcRect l="28860" t="19362" r="22426" b="25490"/>
          <a:stretch>
            <a:fillRect/>
          </a:stretch>
        </p:blipFill>
        <p:spPr bwMode="auto">
          <a:xfrm>
            <a:off x="6786578" y="4286256"/>
            <a:ext cx="210345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1115616" y="1700808"/>
            <a:ext cx="745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Eliminación de criaderos con énfasis de</a:t>
            </a:r>
          </a:p>
          <a:p>
            <a:pPr algn="ctr"/>
            <a:r>
              <a:rPr lang="es-MX" sz="2000" dirty="0" smtClean="0"/>
              <a:t>“Lava, tapa, voltea y tira”.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16445" r="20671" b="14703"/>
          <a:stretch/>
        </p:blipFill>
        <p:spPr bwMode="auto">
          <a:xfrm>
            <a:off x="0" y="2857496"/>
            <a:ext cx="3143272" cy="2209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 descr="C:\Users\SALUD PUBLICA\Documents\SALUD PUBLICA 2014\DENGUE\Fotos 2014\VECTORES\Nueva carpeta (2)\SDC16660.JPG"/>
          <p:cNvPicPr>
            <a:picLocks noChangeAspect="1" noChangeArrowheads="1"/>
          </p:cNvPicPr>
          <p:nvPr/>
        </p:nvPicPr>
        <p:blipFill>
          <a:blip r:embed="rId5"/>
          <a:srcRect l="30731" t="16279" r="3488" b="13953"/>
          <a:stretch>
            <a:fillRect/>
          </a:stretch>
        </p:blipFill>
        <p:spPr bwMode="auto">
          <a:xfrm>
            <a:off x="6000760" y="2857496"/>
            <a:ext cx="3143240" cy="2214578"/>
          </a:xfrm>
          <a:prstGeom prst="rect">
            <a:avLst/>
          </a:prstGeom>
          <a:noFill/>
        </p:spPr>
      </p:pic>
      <p:pic>
        <p:nvPicPr>
          <p:cNvPr id="11" name="Picture 3" descr="C:\Users\pc\Documents\SALUD PUBLICA 2014\fotos\2015\1904005_10205828990821230_3987921859557840165_n.jpg"/>
          <p:cNvPicPr>
            <a:picLocks noChangeAspect="1" noChangeArrowheads="1"/>
          </p:cNvPicPr>
          <p:nvPr/>
        </p:nvPicPr>
        <p:blipFill>
          <a:blip r:embed="rId6" cstate="print"/>
          <a:srcRect t="13210" r="10972" b="6473"/>
          <a:stretch>
            <a:fillRect/>
          </a:stretch>
        </p:blipFill>
        <p:spPr bwMode="auto">
          <a:xfrm>
            <a:off x="2500298" y="2714620"/>
            <a:ext cx="3714776" cy="25134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357158" y="207167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440 espacios certificados</a:t>
            </a:r>
          </a:p>
        </p:txBody>
      </p:sp>
      <p:pic>
        <p:nvPicPr>
          <p:cNvPr id="2" name="Picture 2" descr="E:\SALUD\Primer Larvatón Municipal 23-08-14\IMG_0905.JPG"/>
          <p:cNvPicPr>
            <a:picLocks noChangeAspect="1" noChangeArrowheads="1"/>
          </p:cNvPicPr>
          <p:nvPr/>
        </p:nvPicPr>
        <p:blipFill>
          <a:blip r:embed="rId4" cstate="print"/>
          <a:srcRect t="3871" b="7096"/>
          <a:stretch>
            <a:fillRect/>
          </a:stretch>
        </p:blipFill>
        <p:spPr bwMode="auto">
          <a:xfrm>
            <a:off x="4214810" y="1071546"/>
            <a:ext cx="4929190" cy="2925730"/>
          </a:xfrm>
          <a:prstGeom prst="rect">
            <a:avLst/>
          </a:prstGeom>
          <a:noFill/>
        </p:spPr>
      </p:pic>
      <p:pic>
        <p:nvPicPr>
          <p:cNvPr id="2050" name="Picture 2" descr="C:\Users\SALUD PUBLICA\Documents\SALUD PUBLICA 2014\fotos\10722511_10204815780972282_1072456892_o.jpg"/>
          <p:cNvPicPr>
            <a:picLocks noChangeAspect="1" noChangeArrowheads="1"/>
          </p:cNvPicPr>
          <p:nvPr/>
        </p:nvPicPr>
        <p:blipFill>
          <a:blip r:embed="rId5"/>
          <a:srcRect t="22656"/>
          <a:stretch>
            <a:fillRect/>
          </a:stretch>
        </p:blipFill>
        <p:spPr bwMode="auto">
          <a:xfrm>
            <a:off x="0" y="3286124"/>
            <a:ext cx="600366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c\Pictures\logo 2014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23016" r="14773" b="71031"/>
          <a:stretch/>
        </p:blipFill>
        <p:spPr bwMode="auto">
          <a:xfrm>
            <a:off x="0" y="6030396"/>
            <a:ext cx="9144000" cy="8276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1071538" y="1770395"/>
            <a:ext cx="745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Abatización y fumigación,  participación comunitaria de promotoras de colonias, vocales de prospera, jefes de</a:t>
            </a:r>
          </a:p>
          <a:p>
            <a:pPr algn="ctr"/>
            <a:r>
              <a:rPr lang="es-MX" sz="2000" dirty="0" smtClean="0"/>
              <a:t>manzana, coordinadores municipales.</a:t>
            </a:r>
            <a:endParaRPr lang="es-MX" sz="2000" dirty="0"/>
          </a:p>
        </p:txBody>
      </p:sp>
      <p:pic>
        <p:nvPicPr>
          <p:cNvPr id="7" name="Picture 2" descr="C:\Users\pc\Documents\SALUD PUBLICA 2014\DENGUE\Fotos SPM\10649600_780780978631243_877514175266890303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99738"/>
            <a:ext cx="3333773" cy="20717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pc\Documents\SALUD PUBLICA 2014\DENGUE\Fotos SPM\10668271_10204642783287448_892174906_n.jpg"/>
          <p:cNvPicPr>
            <a:picLocks noChangeAspect="1" noChangeArrowheads="1"/>
          </p:cNvPicPr>
          <p:nvPr/>
        </p:nvPicPr>
        <p:blipFill>
          <a:blip r:embed="rId5" cstate="print"/>
          <a:srcRect b="3333"/>
          <a:stretch>
            <a:fillRect/>
          </a:stretch>
        </p:blipFill>
        <p:spPr bwMode="auto">
          <a:xfrm>
            <a:off x="5767656" y="3099738"/>
            <a:ext cx="3376344" cy="20717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7" name="Picture 1" descr="E:\SALUD\Primer Larvatón Municipal 23-08-14\IMG_0974.JPG"/>
          <p:cNvPicPr>
            <a:picLocks noChangeAspect="1" noChangeArrowheads="1"/>
          </p:cNvPicPr>
          <p:nvPr/>
        </p:nvPicPr>
        <p:blipFill>
          <a:blip r:embed="rId6" cstate="print"/>
          <a:srcRect l="2343" t="12500" r="7031"/>
          <a:stretch>
            <a:fillRect/>
          </a:stretch>
        </p:blipFill>
        <p:spPr bwMode="auto">
          <a:xfrm>
            <a:off x="2786050" y="3099737"/>
            <a:ext cx="3286148" cy="211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550</Words>
  <Application>Microsoft Office PowerPoint</Application>
  <PresentationFormat>Presentación en pantalla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DENGUE: CONCIENTIZANDO A LA COMUNIDAD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Esther Karina Vázquez Aguilar</cp:lastModifiedBy>
  <cp:revision>132</cp:revision>
  <dcterms:created xsi:type="dcterms:W3CDTF">2014-06-05T19:30:25Z</dcterms:created>
  <dcterms:modified xsi:type="dcterms:W3CDTF">2015-08-27T01:54:40Z</dcterms:modified>
</cp:coreProperties>
</file>